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9"/>
  </p:notesMasterIdLst>
  <p:sldIdLst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8BBBB-72F0-414F-9C04-AAB1F59824CC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EEF5-7A9A-4215-B544-A70502521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6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3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85982-C7EC-4E08-BD1C-D0E7F31502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53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1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98" y="4957586"/>
            <a:ext cx="3411020" cy="8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1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0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0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5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2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bg1"/>
                </a:solidFill>
              </a:defRPr>
            </a:lvl1pPr>
            <a:lvl2pPr marL="309026" indent="-309026">
              <a:buNone/>
              <a:defRPr sz="5867">
                <a:solidFill>
                  <a:schemeClr val="bg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7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3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0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8633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0" indent="0">
              <a:buNone/>
              <a:defRPr sz="2667">
                <a:solidFill>
                  <a:schemeClr val="tx1"/>
                </a:solidFill>
              </a:defRPr>
            </a:lvl2pPr>
            <a:lvl3pPr marL="0" indent="0">
              <a:buNone/>
              <a:defRPr sz="2667">
                <a:solidFill>
                  <a:schemeClr val="tx1"/>
                </a:solidFill>
              </a:defRPr>
            </a:lvl3pPr>
            <a:lvl4pPr marL="0" indent="0">
              <a:buNone/>
              <a:defRPr sz="2667">
                <a:solidFill>
                  <a:schemeClr val="tx1"/>
                </a:solidFill>
              </a:defRPr>
            </a:lvl4pPr>
            <a:lvl5pPr marL="0" indent="0">
              <a:buNone/>
              <a:defRPr sz="2667">
                <a:solidFill>
                  <a:schemeClr val="tx1"/>
                </a:solidFill>
              </a:defRPr>
            </a:lvl5pPr>
            <a:lvl6pPr marL="0" indent="0">
              <a:buNone/>
              <a:defRPr sz="2667">
                <a:solidFill>
                  <a:schemeClr val="tx1"/>
                </a:solidFill>
              </a:defRPr>
            </a:lvl6pPr>
            <a:lvl7pPr marL="0" indent="0">
              <a:buNone/>
              <a:defRPr sz="2667">
                <a:solidFill>
                  <a:schemeClr val="tx1"/>
                </a:solidFill>
              </a:defRPr>
            </a:lvl7pPr>
            <a:lvl8pPr marL="0" indent="0">
              <a:buNone/>
              <a:defRPr sz="2667">
                <a:solidFill>
                  <a:schemeClr val="tx1"/>
                </a:solidFill>
              </a:defRPr>
            </a:lvl8pPr>
            <a:lvl9pPr marL="0" indent="0"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1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2930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5" y="6365219"/>
            <a:ext cx="169469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10437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585" lvl="1" indent="-609585">
              <a:buNone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0" y="1682495"/>
            <a:ext cx="3676651" cy="4425696"/>
          </a:xfrm>
          <a:noFill/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9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3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24.jpe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22.png"/><Relationship Id="rId25" Type="http://schemas.openxmlformats.org/officeDocument/2006/relationships/image" Target="../media/image28.png"/><Relationship Id="rId2" Type="http://schemas.openxmlformats.org/officeDocument/2006/relationships/audio" Target="../media/media2.mp3"/><Relationship Id="rId16" Type="http://schemas.openxmlformats.org/officeDocument/2006/relationships/image" Target="../media/image21.png"/><Relationship Id="rId20" Type="http://schemas.openxmlformats.org/officeDocument/2006/relationships/image" Target="../media/image9.png"/><Relationship Id="rId1" Type="http://schemas.microsoft.com/office/2007/relationships/media" Target="../media/media2.mp3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7.jp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10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7A215C6-E2F4-4E90-969D-C8C5FEDD8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141981"/>
            <a:ext cx="9904361" cy="517001"/>
          </a:xfrm>
        </p:spPr>
        <p:txBody>
          <a:bodyPr/>
          <a:lstStyle/>
          <a:p>
            <a:r>
              <a:rPr lang="en-US" sz="3733" dirty="0"/>
              <a:t>Mainframe Dev/Test Environment Virtualization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32E6FFD-F894-49A8-A846-C24E1AE92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57473"/>
            <a:ext cx="6705600" cy="369332"/>
          </a:xfrm>
        </p:spPr>
        <p:txBody>
          <a:bodyPr/>
          <a:lstStyle/>
          <a:p>
            <a:r>
              <a:rPr lang="en-US" dirty="0"/>
              <a:t>Jan, 2020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5F4D6-BCDA-4244-BC53-2B0A05DF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128314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3" name="Betty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2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2509939" y="294972"/>
            <a:ext cx="6725149" cy="51332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323506" y="1066800"/>
            <a:ext cx="7612405" cy="67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Dev/Test Environment Virtualization Solution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323506" y="1805269"/>
            <a:ext cx="7612405" cy="50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 err="1">
                <a:solidFill>
                  <a:srgbClr val="000000"/>
                </a:solidFill>
                <a:latin typeface="Arial" panose="020B0604020202020204"/>
              </a:rPr>
              <a:t>zD&amp;T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 Architecture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323506" y="2378014"/>
            <a:ext cx="7612405" cy="6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 err="1">
                <a:solidFill>
                  <a:srgbClr val="000000"/>
                </a:solidFill>
                <a:latin typeface="Arial" panose="020B0604020202020204"/>
              </a:rPr>
              <a:t>zD&amp;T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 Web Portal Features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323506" y="4883082"/>
            <a:ext cx="7612405" cy="50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Case Study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4323506" y="2934895"/>
            <a:ext cx="7612405" cy="58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Creation and Deployment workflow 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4323506" y="3527155"/>
            <a:ext cx="7612405" cy="67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Application Component Extraction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4323506" y="4261082"/>
            <a:ext cx="7612405" cy="56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7011" indent="-527011" defTabSz="914354" eaLnBrk="0" hangingPunct="0">
              <a:spcAft>
                <a:spcPts val="1600"/>
              </a:spcAft>
              <a:buClr>
                <a:srgbClr val="0033A0"/>
              </a:buClr>
              <a:buFont typeface="Wingdings 2" panose="05020102010507070707" pitchFamily="18" charset="2"/>
              <a:buChar char=""/>
              <a:defRPr/>
            </a:pPr>
            <a:r>
              <a:rPr lang="en-US" sz="2400" b="1" dirty="0">
                <a:solidFill>
                  <a:srgbClr val="000000"/>
                </a:solidFill>
                <a:latin typeface="Arial" panose="020B0604020202020204"/>
              </a:rPr>
              <a:t>Deployment of Image</a:t>
            </a:r>
          </a:p>
        </p:txBody>
      </p:sp>
      <p:pic>
        <p:nvPicPr>
          <p:cNvPr id="2" name="AUD-20200116-WA000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3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>
        <p:wipe/>
      </p:transition>
    </mc:Choice>
    <mc:Fallback xmlns="">
      <p:transition advClick="0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2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2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2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2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2" nodeType="click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4" presetClass="emph" presetSubtype="0" fill="hold" grpId="3" nodeType="click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10" grpId="0"/>
      <p:bldP spid="13" grpId="0"/>
      <p:bldP spid="13" grpId="1"/>
      <p:bldP spid="13" grpId="2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  <p:bldP spid="9" grpId="2"/>
      <p:bldP spid="9" grpId="3"/>
      <p:bldP spid="14" grpId="0"/>
      <p:bldP spid="14" grpId="1"/>
      <p:bldP spid="14" grpId="2"/>
      <p:bldP spid="15" grpId="0"/>
      <p:bldP spid="15" grpId="1"/>
      <p:bldP spid="15" grpId="2"/>
      <p:bldP spid="16" grpId="0"/>
      <p:bldP spid="16" grpId="1"/>
      <p:bldP spid="1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3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237444" y="1655377"/>
            <a:ext cx="7612405" cy="313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sz="4267" b="1" dirty="0">
                <a:solidFill>
                  <a:srgbClr val="0349FF"/>
                </a:solidFill>
                <a:latin typeface="Arial" panose="020B0604020202020204"/>
              </a:rPr>
              <a:t>Dev/Test Environment Virtualization Solution</a:t>
            </a:r>
          </a:p>
        </p:txBody>
      </p:sp>
    </p:spTree>
    <p:extLst>
      <p:ext uri="{BB962C8B-B14F-4D97-AF65-F5344CB8AC3E}">
        <p14:creationId xmlns:p14="http://schemas.microsoft.com/office/powerpoint/2010/main" val="24842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5" name="Betty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5748572" y="1108859"/>
            <a:ext cx="6294745" cy="4782059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0033A0"/>
              </a:solidFill>
              <a:latin typeface="Arial" panose="020B060402020202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3006" y="1124836"/>
            <a:ext cx="3867975" cy="478205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91651" y="1115121"/>
            <a:ext cx="3305083" cy="478205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0087248" y="1262276"/>
            <a:ext cx="1786043" cy="1547721"/>
          </a:xfrm>
          <a:prstGeom prst="roundRect">
            <a:avLst/>
          </a:prstGeom>
          <a:solidFill>
            <a:srgbClr val="F3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00789" y="1933846"/>
            <a:ext cx="1526327" cy="3671549"/>
            <a:chOff x="459037" y="1525599"/>
            <a:chExt cx="630326" cy="2200866"/>
          </a:xfrm>
        </p:grpSpPr>
        <p:sp>
          <p:nvSpPr>
            <p:cNvPr id="7" name="Rounded Rectangle 6"/>
            <p:cNvSpPr/>
            <p:nvPr/>
          </p:nvSpPr>
          <p:spPr>
            <a:xfrm>
              <a:off x="459037" y="1525599"/>
              <a:ext cx="630326" cy="2200866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398" y="3239676"/>
              <a:ext cx="459603" cy="3330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522" y="2765290"/>
              <a:ext cx="449509" cy="34719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180" y="2440348"/>
              <a:ext cx="558040" cy="20831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267" y="2050798"/>
              <a:ext cx="581885" cy="2411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4941" y="1589942"/>
              <a:ext cx="353039" cy="30616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12784" y="1373233"/>
            <a:ext cx="296556" cy="12311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800" b="1" dirty="0">
                <a:solidFill>
                  <a:srgbClr val="000000"/>
                </a:solidFill>
                <a:latin typeface="Arial" panose="020B0604020202020204"/>
              </a:rPr>
              <a:t>PROD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66519" y="1929454"/>
            <a:ext cx="1178208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b="1" dirty="0">
                <a:solidFill>
                  <a:srgbClr val="000000"/>
                </a:solidFill>
                <a:latin typeface="Arial" panose="020B0604020202020204"/>
              </a:rPr>
              <a:t>Customization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82826" y="1219661"/>
            <a:ext cx="867225" cy="28713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933" b="1" dirty="0">
                <a:solidFill>
                  <a:srgbClr val="000000"/>
                </a:solidFill>
                <a:latin typeface="Arial" panose="020B0604020202020204"/>
              </a:rPr>
              <a:t>DEV/TEST </a:t>
            </a:r>
          </a:p>
          <a:p>
            <a:pPr defTabSz="609585">
              <a:defRPr/>
            </a:pPr>
            <a:r>
              <a:rPr lang="en-US" sz="933" b="1" dirty="0">
                <a:solidFill>
                  <a:srgbClr val="000000"/>
                </a:solidFill>
                <a:latin typeface="Arial" panose="020B0604020202020204"/>
              </a:rPr>
              <a:t>Mainframe zOS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438482" y="2345869"/>
            <a:ext cx="64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49503" y="2911291"/>
            <a:ext cx="64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446589" y="3435461"/>
            <a:ext cx="64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428919" y="3951247"/>
            <a:ext cx="64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441619" y="4512925"/>
            <a:ext cx="645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20004" y="1494712"/>
            <a:ext cx="1076531" cy="4102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defRPr>
            </a:lvl1pPr>
          </a:lstStyle>
          <a:p>
            <a:pPr algn="ctr" defTabSz="609585"/>
            <a:r>
              <a:rPr lang="en-US" sz="1333" dirty="0"/>
              <a:t>Dummy environment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0872" y="1839949"/>
            <a:ext cx="1104496" cy="1104496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6302587" y="3601352"/>
            <a:ext cx="2562968" cy="22313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169300" y="2585505"/>
            <a:ext cx="1318419" cy="92248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0" idx="1"/>
          </p:cNvCxnSpPr>
          <p:nvPr/>
        </p:nvCxnSpPr>
        <p:spPr>
          <a:xfrm>
            <a:off x="5169301" y="3507986"/>
            <a:ext cx="1133287" cy="12090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AFFFF"/>
              </a:clrFrom>
              <a:clrTo>
                <a:srgbClr val="FA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7803" y="4205106"/>
            <a:ext cx="733332" cy="63596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930113" y="3671178"/>
            <a:ext cx="1696105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b="1" dirty="0">
                <a:solidFill>
                  <a:srgbClr val="000000"/>
                </a:solidFill>
                <a:latin typeface="Arial" panose="020B0604020202020204"/>
              </a:rPr>
              <a:t>Volume Components</a:t>
            </a:r>
          </a:p>
        </p:txBody>
      </p:sp>
      <p:cxnSp>
        <p:nvCxnSpPr>
          <p:cNvPr id="96" name="Straight Connector 95"/>
          <p:cNvCxnSpPr>
            <a:stCxn id="50" idx="0"/>
            <a:endCxn id="43" idx="3"/>
          </p:cNvCxnSpPr>
          <p:nvPr/>
        </p:nvCxnSpPr>
        <p:spPr>
          <a:xfrm flipV="1">
            <a:off x="7584072" y="2392197"/>
            <a:ext cx="51297" cy="120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3" idx="3"/>
          </p:cNvCxnSpPr>
          <p:nvPr/>
        </p:nvCxnSpPr>
        <p:spPr>
          <a:xfrm flipV="1">
            <a:off x="7635369" y="1903880"/>
            <a:ext cx="2178919" cy="4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10247436" y="2086509"/>
            <a:ext cx="771957" cy="5474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/>
              </a:rPr>
              <a:t>zOS </a:t>
            </a:r>
            <a:r>
              <a:rPr lang="en-US" sz="933" dirty="0">
                <a:solidFill>
                  <a:srgbClr val="FFFFFF"/>
                </a:solidFill>
                <a:latin typeface="Arial" panose="020B0604020202020204"/>
              </a:rPr>
              <a:t>&amp;</a:t>
            </a:r>
          </a:p>
          <a:p>
            <a:pPr algn="ctr" defTabSz="609585"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/>
              </a:rPr>
              <a:t> ISV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0648982" y="2887780"/>
            <a:ext cx="663643" cy="28732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867" b="1" dirty="0">
                <a:solidFill>
                  <a:srgbClr val="000000"/>
                </a:solidFill>
                <a:latin typeface="Arial" panose="020B0604020202020204"/>
              </a:rPr>
              <a:t>App 1</a:t>
            </a:r>
          </a:p>
        </p:txBody>
      </p:sp>
      <p:cxnSp>
        <p:nvCxnSpPr>
          <p:cNvPr id="115" name="Straight Arrow Connector 114"/>
          <p:cNvCxnSpPr>
            <a:stCxn id="43" idx="3"/>
          </p:cNvCxnSpPr>
          <p:nvPr/>
        </p:nvCxnSpPr>
        <p:spPr>
          <a:xfrm>
            <a:off x="7635368" y="2392198"/>
            <a:ext cx="2277400" cy="161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820329" y="1710142"/>
            <a:ext cx="899413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Web Server</a:t>
            </a:r>
          </a:p>
        </p:txBody>
      </p:sp>
      <p:sp>
        <p:nvSpPr>
          <p:cNvPr id="121" name="TextBox 120"/>
          <p:cNvSpPr txBox="1"/>
          <p:nvPr/>
        </p:nvSpPr>
        <p:spPr>
          <a:xfrm rot="20832940">
            <a:off x="7995280" y="1922053"/>
            <a:ext cx="1404231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Image deployment</a:t>
            </a:r>
          </a:p>
        </p:txBody>
      </p:sp>
      <p:sp>
        <p:nvSpPr>
          <p:cNvPr id="122" name="TextBox 121"/>
          <p:cNvSpPr txBox="1"/>
          <p:nvPr/>
        </p:nvSpPr>
        <p:spPr>
          <a:xfrm rot="2095664">
            <a:off x="8145156" y="3015684"/>
            <a:ext cx="1404231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Image deployment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52300">
            <a:off x="8441587" y="2203131"/>
            <a:ext cx="519663" cy="18998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64018">
            <a:off x="8377923" y="3175140"/>
            <a:ext cx="519663" cy="18998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318879" y="2172240"/>
            <a:ext cx="1610388" cy="2097361"/>
            <a:chOff x="1739159" y="1159939"/>
            <a:chExt cx="1207791" cy="157302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3436" y="2103175"/>
              <a:ext cx="354214" cy="35421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150733" y="2134867"/>
              <a:ext cx="796217" cy="49263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609585">
                <a:defRPr/>
              </a:pPr>
              <a:r>
                <a:rPr lang="en-US" sz="1067" dirty="0">
                  <a:solidFill>
                    <a:srgbClr val="000000"/>
                  </a:solidFill>
                  <a:latin typeface="Arial" panose="020B0604020202020204"/>
                </a:rPr>
                <a:t>Copy of PROD</a:t>
              </a:r>
            </a:p>
            <a:p>
              <a:pPr defTabSz="609585">
                <a:defRPr/>
              </a:pPr>
              <a:r>
                <a:rPr lang="en-US" sz="1067" dirty="0">
                  <a:solidFill>
                    <a:srgbClr val="000000"/>
                  </a:solidFill>
                  <a:latin typeface="Arial" panose="020B0604020202020204"/>
                </a:rPr>
                <a:t> code base into </a:t>
              </a:r>
            </a:p>
            <a:p>
              <a:pPr defTabSz="609585">
                <a:defRPr/>
              </a:pPr>
              <a:r>
                <a:rPr lang="en-US" sz="1067" dirty="0">
                  <a:solidFill>
                    <a:srgbClr val="000000"/>
                  </a:solidFill>
                  <a:latin typeface="Arial" panose="020B0604020202020204"/>
                </a:rPr>
                <a:t>DEV and QA PDS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739159" y="1159939"/>
              <a:ext cx="1207208" cy="1573021"/>
            </a:xfrm>
            <a:prstGeom prst="roundRect">
              <a:avLst/>
            </a:pr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856338" y="1694328"/>
              <a:ext cx="291408" cy="347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40562" y="1293391"/>
              <a:ext cx="322800" cy="3228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207591" y="1227219"/>
              <a:ext cx="547994" cy="43069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609585">
                <a:defRPr/>
              </a:pPr>
              <a:r>
                <a:rPr lang="en-US" sz="933" dirty="0">
                  <a:solidFill>
                    <a:srgbClr val="000000"/>
                  </a:solidFill>
                  <a:latin typeface="Arial" panose="020B0604020202020204"/>
                </a:rPr>
                <a:t>Load IMS data </a:t>
              </a:r>
            </a:p>
            <a:p>
              <a:pPr defTabSz="609585">
                <a:defRPr/>
              </a:pPr>
              <a:r>
                <a:rPr lang="en-US" sz="933" dirty="0">
                  <a:solidFill>
                    <a:srgbClr val="000000"/>
                  </a:solidFill>
                  <a:latin typeface="Arial" panose="020B0604020202020204"/>
                </a:rPr>
                <a:t>into 2 IMS regions 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226454" y="1732004"/>
              <a:ext cx="713833" cy="3230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700">
                  <a:solidFill>
                    <a:schemeClr val="tx2"/>
                  </a:solidFill>
                </a:defRPr>
              </a:lvl1pPr>
            </a:lstStyle>
            <a:p>
              <a:pPr defTabSz="609585">
                <a:defRPr/>
              </a:pPr>
              <a:r>
                <a:rPr lang="en-US" sz="933" dirty="0">
                  <a:solidFill>
                    <a:srgbClr val="000000"/>
                  </a:solidFill>
                  <a:latin typeface="Arial" panose="020B0604020202020204"/>
                </a:rPr>
                <a:t>Load App data</a:t>
              </a:r>
            </a:p>
            <a:p>
              <a:pPr defTabSz="609585">
                <a:defRPr/>
              </a:pPr>
              <a:r>
                <a:rPr lang="en-US" sz="933" dirty="0">
                  <a:solidFill>
                    <a:srgbClr val="000000"/>
                  </a:solidFill>
                  <a:latin typeface="Arial" panose="020B0604020202020204"/>
                </a:rPr>
                <a:t> into  Dev &amp; QA</a:t>
              </a:r>
            </a:p>
            <a:p>
              <a:pPr defTabSz="609585">
                <a:defRPr/>
              </a:pPr>
              <a:r>
                <a:rPr lang="en-US" sz="933" dirty="0">
                  <a:solidFill>
                    <a:srgbClr val="000000"/>
                  </a:solidFill>
                  <a:latin typeface="Arial" panose="020B0604020202020204"/>
                </a:rPr>
                <a:t>DB2 schema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81084" y="2013770"/>
            <a:ext cx="840435" cy="3855057"/>
            <a:chOff x="3152001" y="1159939"/>
            <a:chExt cx="630326" cy="2891293"/>
          </a:xfrm>
        </p:grpSpPr>
        <p:sp>
          <p:nvSpPr>
            <p:cNvPr id="34" name="Rounded Rectangle 33"/>
            <p:cNvSpPr/>
            <p:nvPr/>
          </p:nvSpPr>
          <p:spPr>
            <a:xfrm>
              <a:off x="3152001" y="1159939"/>
              <a:ext cx="630326" cy="28912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7824" y="3106229"/>
              <a:ext cx="459603" cy="33309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51646" y="2550980"/>
              <a:ext cx="449509" cy="347199"/>
            </a:xfrm>
            <a:prstGeom prst="rect">
              <a:avLst/>
            </a:prstGeom>
            <a:ln w="19050">
              <a:solidFill>
                <a:srgbClr val="00B050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1088" y="1769933"/>
              <a:ext cx="528986" cy="21923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0642" y="1322932"/>
              <a:ext cx="353039" cy="306163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1183" y="2149007"/>
              <a:ext cx="558040" cy="208314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97" name="Rounded Rectangle 96"/>
            <p:cNvSpPr/>
            <p:nvPr/>
          </p:nvSpPr>
          <p:spPr>
            <a:xfrm>
              <a:off x="3186548" y="3579858"/>
              <a:ext cx="578968" cy="41059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rial" panose="020B0604020202020204"/>
                </a:rPr>
                <a:t>zOS </a:t>
              </a:r>
              <a:r>
                <a:rPr lang="en-US" sz="933" dirty="0">
                  <a:solidFill>
                    <a:srgbClr val="FFFFFF"/>
                  </a:solidFill>
                  <a:latin typeface="Arial" panose="020B0604020202020204"/>
                </a:rPr>
                <a:t>&amp;</a:t>
              </a:r>
            </a:p>
            <a:p>
              <a:pPr algn="ctr" defTabSz="609585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rial" panose="020B0604020202020204"/>
                </a:rPr>
                <a:t> ISV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 rot="19358662">
            <a:off x="5578901" y="2924470"/>
            <a:ext cx="881652" cy="41024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Component</a:t>
            </a:r>
          </a:p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 Extraction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206579" y="210404"/>
            <a:ext cx="11180064" cy="508701"/>
          </a:xfrm>
        </p:spPr>
        <p:txBody>
          <a:bodyPr/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dirty="0"/>
              <a:t>Dev/Test Environment Virtualization Solution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283" y="983849"/>
            <a:ext cx="579908" cy="498433"/>
          </a:xfrm>
          <a:prstGeom prst="rect">
            <a:avLst/>
          </a:prstGeom>
        </p:spPr>
      </p:pic>
      <p:cxnSp>
        <p:nvCxnSpPr>
          <p:cNvPr id="78" name="Straight Arrow Connector 77"/>
          <p:cNvCxnSpPr>
            <a:stCxn id="109" idx="2"/>
            <a:endCxn id="116" idx="0"/>
          </p:cNvCxnSpPr>
          <p:nvPr/>
        </p:nvCxnSpPr>
        <p:spPr>
          <a:xfrm>
            <a:off x="7270238" y="1482282"/>
            <a:ext cx="1" cy="227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614142" y="1281362"/>
            <a:ext cx="1442703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b="1" dirty="0">
                <a:solidFill>
                  <a:srgbClr val="000000"/>
                </a:solidFill>
                <a:latin typeface="Arial" panose="020B0604020202020204"/>
              </a:rPr>
              <a:t>Release Manager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509052" y="5992538"/>
            <a:ext cx="1537280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Golden copy refresh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89075" y="4620108"/>
            <a:ext cx="705315" cy="292317"/>
          </a:xfrm>
          <a:prstGeom prst="rect">
            <a:avLst/>
          </a:prstGeom>
          <a:pattFill prst="pct70">
            <a:fgClr>
              <a:srgbClr val="FFC000"/>
            </a:fgClr>
            <a:bgClr>
              <a:schemeClr val="bg1"/>
            </a:bgClr>
          </a:pattFill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58357" y="4432845"/>
            <a:ext cx="674084" cy="4885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833996" y="4006504"/>
            <a:ext cx="654755" cy="385137"/>
          </a:xfrm>
          <a:prstGeom prst="rect">
            <a:avLst/>
          </a:prstGeom>
          <a:ln w="19050">
            <a:noFill/>
          </a:ln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99518" y="5210125"/>
            <a:ext cx="744053" cy="277752"/>
          </a:xfrm>
          <a:prstGeom prst="rect">
            <a:avLst/>
          </a:prstGeom>
          <a:ln w="19050">
            <a:noFill/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197665" y="1352300"/>
            <a:ext cx="654755" cy="385137"/>
          </a:xfrm>
          <a:prstGeom prst="rect">
            <a:avLst/>
          </a:prstGeom>
          <a:ln w="19050">
            <a:noFill/>
          </a:ln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17617" y="1959069"/>
            <a:ext cx="674084" cy="4885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0348425" y="1477960"/>
            <a:ext cx="705315" cy="292317"/>
          </a:xfrm>
          <a:prstGeom prst="rect">
            <a:avLst/>
          </a:prstGeom>
          <a:pattFill prst="pct70">
            <a:fgClr>
              <a:srgbClr val="FFC000"/>
            </a:fgClr>
            <a:bgClr>
              <a:schemeClr val="bg1"/>
            </a:bgClr>
          </a:pattFill>
        </p:spPr>
      </p:pic>
      <p:sp>
        <p:nvSpPr>
          <p:cNvPr id="120" name="Rounded Rectangle 119"/>
          <p:cNvSpPr/>
          <p:nvPr/>
        </p:nvSpPr>
        <p:spPr>
          <a:xfrm>
            <a:off x="6543422" y="5062784"/>
            <a:ext cx="771957" cy="54746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/>
              </a:rPr>
              <a:t>zOS </a:t>
            </a:r>
            <a:r>
              <a:rPr lang="en-US" sz="933" dirty="0">
                <a:solidFill>
                  <a:srgbClr val="FFFFFF"/>
                </a:solidFill>
                <a:latin typeface="Arial" panose="020B0604020202020204"/>
              </a:rPr>
              <a:t>&amp;</a:t>
            </a:r>
          </a:p>
          <a:p>
            <a:pPr algn="ctr" defTabSz="609585">
              <a:defRPr/>
            </a:pPr>
            <a:r>
              <a:rPr lang="en-US" sz="1333" dirty="0">
                <a:solidFill>
                  <a:srgbClr val="FFFFFF"/>
                </a:solidFill>
                <a:latin typeface="Arial" panose="020B0604020202020204"/>
              </a:rPr>
              <a:t> ISV</a:t>
            </a:r>
          </a:p>
        </p:txBody>
      </p:sp>
      <p:pic>
        <p:nvPicPr>
          <p:cNvPr id="2" name="slide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34828" y="3412628"/>
            <a:ext cx="812800" cy="812800"/>
          </a:xfrm>
          <a:prstGeom prst="rect">
            <a:avLst/>
          </a:prstGeom>
        </p:spPr>
      </p:pic>
      <p:pic>
        <p:nvPicPr>
          <p:cNvPr id="79" name="Picture 78" descr="D:\Surendar Works\icons and images\box_shadow[1]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67528" y="3280196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ainframe images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0" y="1147575"/>
            <a:ext cx="433516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2381131" y="4412289"/>
            <a:ext cx="1537997" cy="1420423"/>
          </a:xfrm>
          <a:prstGeom prst="roundRect">
            <a:avLst/>
          </a:prstGeom>
          <a:solidFill>
            <a:srgbClr val="F3C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0002" y="4793318"/>
            <a:ext cx="1057444" cy="1320489"/>
          </a:xfrm>
          <a:prstGeom prst="rect">
            <a:avLst/>
          </a:prstGeom>
        </p:spPr>
      </p:pic>
      <p:pic>
        <p:nvPicPr>
          <p:cNvPr id="92" name="Picture 2" descr="Image result for mainframe images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339" y="1159100"/>
            <a:ext cx="433516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ight Arrow 122"/>
          <p:cNvSpPr/>
          <p:nvPr/>
        </p:nvSpPr>
        <p:spPr>
          <a:xfrm>
            <a:off x="3884972" y="3561978"/>
            <a:ext cx="367544" cy="142050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636355" y="4495415"/>
            <a:ext cx="1062791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b="1" dirty="0">
                <a:solidFill>
                  <a:srgbClr val="000000"/>
                </a:solidFill>
                <a:latin typeface="Arial" panose="020B0604020202020204"/>
              </a:rPr>
              <a:t>Golden Copy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820471" y="4812569"/>
            <a:ext cx="861459" cy="946732"/>
            <a:chOff x="2087665" y="3611870"/>
            <a:chExt cx="888984" cy="8889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87665" y="3611870"/>
              <a:ext cx="584184" cy="584184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40065" y="3764270"/>
              <a:ext cx="584184" cy="58418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92465" y="3916670"/>
              <a:ext cx="584184" cy="584184"/>
            </a:xfrm>
            <a:prstGeom prst="rect">
              <a:avLst/>
            </a:prstGeom>
          </p:spPr>
        </p:pic>
      </p:grpSp>
      <p:pic>
        <p:nvPicPr>
          <p:cNvPr id="124" name="Picture 123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38" y="4918655"/>
            <a:ext cx="784340" cy="78434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8976577" y="5699518"/>
            <a:ext cx="1025922" cy="2051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Image Server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25415" y="2502238"/>
            <a:ext cx="596492" cy="3955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0098985" y="3807282"/>
            <a:ext cx="1786043" cy="1547721"/>
            <a:chOff x="8674971" y="2604108"/>
            <a:chExt cx="1339532" cy="1160791"/>
          </a:xfrm>
        </p:grpSpPr>
        <p:sp>
          <p:nvSpPr>
            <p:cNvPr id="126" name="Rounded Rectangle 125"/>
            <p:cNvSpPr/>
            <p:nvPr/>
          </p:nvSpPr>
          <p:spPr>
            <a:xfrm>
              <a:off x="8674971" y="2604108"/>
              <a:ext cx="1339532" cy="1160791"/>
            </a:xfrm>
            <a:prstGeom prst="roundRect">
              <a:avLst/>
            </a:prstGeom>
            <a:solidFill>
              <a:srgbClr val="F3C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endParaRPr lang="en-US" sz="240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273402" y="2746172"/>
              <a:ext cx="558040" cy="208314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AFFFF"/>
                </a:clrFrom>
                <a:clrTo>
                  <a:srgbClr val="FA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25406" y="2919236"/>
              <a:ext cx="549999" cy="476971"/>
            </a:xfrm>
            <a:prstGeom prst="rect">
              <a:avLst/>
            </a:prstGeom>
          </p:spPr>
        </p:pic>
        <p:sp>
          <p:nvSpPr>
            <p:cNvPr id="111" name="Rounded Rectangle 110"/>
            <p:cNvSpPr/>
            <p:nvPr/>
          </p:nvSpPr>
          <p:spPr>
            <a:xfrm>
              <a:off x="9355470" y="3084381"/>
              <a:ext cx="578968" cy="41059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rial" panose="020B0604020202020204"/>
                </a:rPr>
                <a:t>zOS </a:t>
              </a:r>
              <a:r>
                <a:rPr lang="en-US" sz="933" dirty="0">
                  <a:solidFill>
                    <a:srgbClr val="FFFFFF"/>
                  </a:solidFill>
                  <a:latin typeface="Arial" panose="020B0604020202020204"/>
                </a:rPr>
                <a:t>&amp;</a:t>
              </a:r>
            </a:p>
            <a:p>
              <a:pPr algn="ctr" defTabSz="609585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rial" panose="020B0604020202020204"/>
                </a:rPr>
                <a:t> ISV</a:t>
              </a: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0658305" y="5448234"/>
            <a:ext cx="663643" cy="28732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867" b="1" dirty="0">
                <a:solidFill>
                  <a:srgbClr val="000000"/>
                </a:solidFill>
                <a:latin typeface="Arial" panose="020B0604020202020204"/>
              </a:rPr>
              <a:t>App 2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0649" y="5085075"/>
            <a:ext cx="596492" cy="395500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5859697" y="1225952"/>
            <a:ext cx="637995" cy="28732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1867" b="1" dirty="0">
                <a:solidFill>
                  <a:srgbClr val="00195A"/>
                </a:solidFill>
                <a:latin typeface="Arial" panose="020B0604020202020204"/>
              </a:rPr>
              <a:t>ZD&amp;T</a:t>
            </a:r>
            <a:endParaRPr lang="en-US" sz="1333" b="1" dirty="0">
              <a:solidFill>
                <a:srgbClr val="00195A"/>
              </a:solidFill>
              <a:latin typeface="Arial" panose="020B060402020202020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8595" y="5929140"/>
            <a:ext cx="1281400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2400" b="1" dirty="0">
                <a:solidFill>
                  <a:srgbClr val="990000"/>
                </a:solidFill>
                <a:latin typeface="Arial" panose="020B0604020202020204"/>
              </a:rPr>
              <a:t>Step 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033917" y="1557659"/>
            <a:ext cx="1281400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2400" b="1" dirty="0">
                <a:solidFill>
                  <a:srgbClr val="990000"/>
                </a:solidFill>
                <a:latin typeface="Arial" panose="020B0604020202020204"/>
              </a:rPr>
              <a:t>Step 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9694828" y="688979"/>
            <a:ext cx="1281400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585">
              <a:defRPr/>
            </a:pPr>
            <a:r>
              <a:rPr lang="en-US" sz="2400" b="1" dirty="0">
                <a:solidFill>
                  <a:srgbClr val="990000"/>
                </a:solidFill>
                <a:latin typeface="Arial" panose="020B0604020202020204"/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6132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25000">
        <p:wipe/>
      </p:transition>
    </mc:Choice>
    <mc:Fallback xmlns="">
      <p:transition spd="slow" advClick="0" advTm="1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9459669F0A54E8689C7B1D4B20D09" ma:contentTypeVersion="12" ma:contentTypeDescription="Create a new document." ma:contentTypeScope="" ma:versionID="7ad85e18854afd9ef2efd953d815d053">
  <xsd:schema xmlns:xsd="http://www.w3.org/2001/XMLSchema" xmlns:xs="http://www.w3.org/2001/XMLSchema" xmlns:p="http://schemas.microsoft.com/office/2006/metadata/properties" xmlns:ns1="http://schemas.microsoft.com/sharepoint/v3" xmlns:ns3="449f87f0-7f98-421d-9316-17f9a79b94d3" xmlns:ns4="b0da6a61-ba89-4a49-94a5-7ad5ec79f451" targetNamespace="http://schemas.microsoft.com/office/2006/metadata/properties" ma:root="true" ma:fieldsID="7d47684d0d5eaae579388e4281296bc2" ns1:_="" ns3:_="" ns4:_="">
    <xsd:import namespace="http://schemas.microsoft.com/sharepoint/v3"/>
    <xsd:import namespace="449f87f0-7f98-421d-9316-17f9a79b94d3"/>
    <xsd:import namespace="b0da6a61-ba89-4a49-94a5-7ad5ec79f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f87f0-7f98-421d-9316-17f9a79b9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a6a61-ba89-4a49-94a5-7ad5ec79f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5CEEF84-5ACF-4643-9F29-98B8CC12EC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9f87f0-7f98-421d-9316-17f9a79b94d3"/>
    <ds:schemaRef ds:uri="b0da6a61-ba89-4a49-94a5-7ad5ec79f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54D434-4886-498C-B5A5-A6A7DF4D13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C67253-0CC6-45A9-A488-CD07EE1C204B}">
  <ds:schemaRefs>
    <ds:schemaRef ds:uri="449f87f0-7f98-421d-9316-17f9a79b94d3"/>
    <ds:schemaRef ds:uri="http://schemas.microsoft.com/sharepoint/v3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b0da6a61-ba89-4a49-94a5-7ad5ec79f45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</Words>
  <Application>Microsoft Office PowerPoint</Application>
  <PresentationFormat>Widescreen</PresentationFormat>
  <Paragraphs>54</Paragraphs>
  <Slides>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Courier New</vt:lpstr>
      <vt:lpstr>Segoe UI</vt:lpstr>
      <vt:lpstr>Wingdings 2</vt:lpstr>
      <vt:lpstr>Cognizant</vt:lpstr>
      <vt:lpstr>Mainframe Dev/Test Environment Virtualization</vt:lpstr>
      <vt:lpstr>Agenda</vt:lpstr>
      <vt:lpstr>PowerPoint Presentation</vt:lpstr>
      <vt:lpstr>Dev/Test Environment Virtualization Solution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Mainframe Dev/Test Environment Virtualization</dc:title>
  <dc:creator>B, Bharath (Cognizant)</dc:creator>
  <cp:lastModifiedBy>B, Bharath (Cognizant)</cp:lastModifiedBy>
  <cp:revision>2</cp:revision>
  <dcterms:created xsi:type="dcterms:W3CDTF">2020-01-26T17:46:03Z</dcterms:created>
  <dcterms:modified xsi:type="dcterms:W3CDTF">2020-01-26T17:48:44Z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0x010100F5E9459669F0A54E8689C7B1D4B20D09</vt:lpwstr>
  </property>
</Properties>
</file>